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2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96" autoAdjust="0"/>
    <p:restoredTop sz="94660"/>
  </p:normalViewPr>
  <p:slideViewPr>
    <p:cSldViewPr>
      <p:cViewPr>
        <p:scale>
          <a:sx n="60" d="100"/>
          <a:sy n="60" d="100"/>
        </p:scale>
        <p:origin x="-3084" y="-118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74" d="100"/>
          <a:sy n="74" d="100"/>
        </p:scale>
        <p:origin x="-1576" y="52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F850CA-F792-4B41-B777-ACAC72259A11}" type="datetimeFigureOut">
              <a:rPr lang="ru-RU" smtClean="0"/>
              <a:t>16.03.2018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1117C3-9A23-4433-99B6-7E7A156197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7469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400" b="0" i="0" u="none" strike="noStrike" baseline="0" dirty="0" smtClean="0">
                <a:solidFill>
                  <a:srgbClr val="000000"/>
                </a:solidFill>
                <a:latin typeface="Whitney Book"/>
              </a:rPr>
              <a:t>Ведущий говорит группе примерно следующее: </a:t>
            </a:r>
          </a:p>
          <a:p>
            <a:r>
              <a:rPr lang="ru-RU" sz="1400" b="0" i="1" u="none" strike="noStrike" baseline="0" dirty="0" smtClean="0">
                <a:solidFill>
                  <a:schemeClr val="accent5">
                    <a:lumMod val="75000"/>
                  </a:schemeClr>
                </a:solidFill>
                <a:latin typeface="Whitney Book"/>
              </a:rPr>
              <a:t>«Наше сегодняшнее занятие продлится 90 минут и будет посвящено общению, свободному от проявлений дискриминации. Мы поговорим о том, какие люди вероятнее других могут стать жертвами дискриминации, и о том, как построить общение, чтобы словом или делом не обидеть и не унизить их. В итоге нашего занятия мы сформулируем для себя правила корректного общения, свободного от проявлений дискриминации». </a:t>
            </a:r>
            <a:endParaRPr lang="ru-RU" sz="1400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117C3-9A23-4433-99B6-7E7A1561972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11081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400" b="0" i="1" u="none" strike="noStrike" baseline="0" dirty="0" smtClean="0">
                <a:solidFill>
                  <a:schemeClr val="accent5">
                    <a:lumMod val="75000"/>
                  </a:schemeClr>
                </a:solidFill>
                <a:latin typeface="Whitney Book"/>
              </a:rPr>
              <a:t>«Прежде чем мы продолжим занятие, я предлагаю разобраться, что такое дискриминация.</a:t>
            </a:r>
          </a:p>
          <a:p>
            <a:r>
              <a:rPr lang="ru-RU" sz="1400" b="0" i="1" u="none" strike="noStrike" baseline="0" dirty="0" smtClean="0">
                <a:solidFill>
                  <a:schemeClr val="accent5">
                    <a:lumMod val="75000"/>
                  </a:schemeClr>
                </a:solidFill>
                <a:latin typeface="Whitney Book"/>
              </a:rPr>
              <a:t>Дискриминация (от латинского </a:t>
            </a:r>
            <a:r>
              <a:rPr lang="ru-RU" sz="1400" b="0" i="1" u="none" strike="noStrike" baseline="0" dirty="0" err="1" smtClean="0">
                <a:solidFill>
                  <a:schemeClr val="accent5">
                    <a:lumMod val="75000"/>
                  </a:schemeClr>
                </a:solidFill>
                <a:latin typeface="Whitney Book"/>
              </a:rPr>
              <a:t>discriminatio</a:t>
            </a:r>
            <a:r>
              <a:rPr lang="ru-RU" sz="1400" b="0" i="1" u="none" strike="noStrike" baseline="0" dirty="0" smtClean="0">
                <a:solidFill>
                  <a:schemeClr val="accent5">
                    <a:lumMod val="75000"/>
                  </a:schemeClr>
                </a:solidFill>
                <a:latin typeface="Whitney Book"/>
              </a:rPr>
              <a:t> — „различаю”) — это негативное отношение, предвзятость, насилие, несправедливость и лишение определенных прав людей по причине их принадлежности к какой-либо социальной группе».</a:t>
            </a:r>
            <a:endParaRPr lang="ru-RU" sz="1400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117C3-9A23-4433-99B6-7E7A1561972F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36137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400" i="1" u="none" strike="noStrike" baseline="0" dirty="0" smtClean="0">
                <a:solidFill>
                  <a:schemeClr val="accent5">
                    <a:lumMod val="75000"/>
                  </a:schemeClr>
                </a:solidFill>
                <a:latin typeface="Whitney Book"/>
              </a:rPr>
              <a:t>«Каждый раз, когда речь идет о дискриминации, можно проследить три общих черты — ТРИ ПРИЗНАКА ДИСКРИМИНАЦИИ:</a:t>
            </a:r>
          </a:p>
          <a:p>
            <a:endParaRPr lang="ru-RU" sz="1400" i="1" u="none" strike="noStrike" baseline="0" dirty="0" smtClean="0">
              <a:solidFill>
                <a:schemeClr val="accent5">
                  <a:lumMod val="75000"/>
                </a:schemeClr>
              </a:solidFill>
              <a:latin typeface="Whitney Book"/>
            </a:endParaRPr>
          </a:p>
          <a:p>
            <a:r>
              <a:rPr lang="ru-RU" sz="1400" i="1" u="none" strike="noStrike" baseline="0" dirty="0" smtClean="0">
                <a:solidFill>
                  <a:schemeClr val="accent5">
                    <a:lumMod val="75000"/>
                  </a:schemeClr>
                </a:solidFill>
                <a:latin typeface="Whitney Book"/>
              </a:rPr>
              <a:t>1. Различия между людьми подчеркиваются и считаются важными. Все люди отличаются друг от друга по множеству критериев. Большинство различий не замечается людьми (например, номер паспорта, цвет глаз, группа крови), но если люди дискриминируются — различия рассматриваются как важные и социально значимые (например, конфессия). При этом людей сразу же делят на противоположные категории (религиозные — нерелигиозные, христиане — мусульмане и т.д.)».</a:t>
            </a:r>
            <a:endParaRPr lang="ru-RU" sz="1400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117C3-9A23-4433-99B6-7E7A1561972F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11833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400" b="0" i="1" u="none" strike="noStrike" baseline="0" dirty="0" smtClean="0">
                <a:solidFill>
                  <a:schemeClr val="accent5">
                    <a:lumMod val="75000"/>
                  </a:schemeClr>
                </a:solidFill>
                <a:latin typeface="Whitney Book"/>
              </a:rPr>
              <a:t>«2. Людям с различиями приписывают негативные качества. Мы часто смотрим на людей стереотипно. Некоторые наши стереотипы могут быть нейтральными или положительными (например, убеждение, что все женщины любят заботиться о детях или что итальянцы очень экспрессивные). Но если речь идет о дискриминации, людям приписывают качества, не имеющие отношения к их отличительной черте (их могут посчитать угрозой для окружающих, могут решить, что у них низкий уровень интеллекта, и т.д.)».</a:t>
            </a:r>
            <a:endParaRPr lang="ru-RU" sz="1400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117C3-9A23-4433-99B6-7E7A1561972F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05928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400" i="1" dirty="0">
                <a:solidFill>
                  <a:schemeClr val="accent5">
                    <a:lumMod val="75000"/>
                  </a:schemeClr>
                </a:solidFill>
                <a:latin typeface="Whitney Book"/>
              </a:rPr>
              <a:t>«3. Люди делятся на „нас” и на „них”. Когда мы кого-то дискриминируем, мы мыслим категориями „мы” и „они”. Такое деление позволяет считать, что люди, принадлежащие к другой конфессии, не совсем люди или, во всяком случае, не настолько люди, как „мы”, или у них чуть меньше прав, или к ним можно отнестись снисходительно, как к „младшим братьям”. Если в какой-либо ситуации людей легко разделить на „нас” и на „них”, то речь идет о дискриминации.</a:t>
            </a:r>
          </a:p>
          <a:p>
            <a:r>
              <a:rPr lang="ru-RU" sz="1400" b="0" i="1" u="none" strike="noStrike" baseline="0" dirty="0" smtClean="0">
                <a:solidFill>
                  <a:schemeClr val="accent5">
                    <a:lumMod val="75000"/>
                  </a:schemeClr>
                </a:solidFill>
                <a:latin typeface="Whitney Book"/>
              </a:rPr>
              <a:t>Российское законодательство запрещает любую форму дискриминации, в том числе по конфессиональному признаку». </a:t>
            </a:r>
            <a:endParaRPr lang="ru-RU" sz="1400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117C3-9A23-4433-99B6-7E7A1561972F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00754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>
                <a:latin typeface="Whitney Book"/>
              </a:rPr>
              <a:t>Ситуация </a:t>
            </a:r>
            <a:r>
              <a:rPr lang="ru-RU" smtClean="0">
                <a:latin typeface="Whitney Book"/>
              </a:rPr>
              <a:t>1</a:t>
            </a:r>
          </a:p>
          <a:p>
            <a:endParaRPr lang="ru-RU" dirty="0">
              <a:latin typeface="Whitney Book"/>
            </a:endParaRPr>
          </a:p>
          <a:p>
            <a:r>
              <a:rPr lang="ru-RU" dirty="0">
                <a:latin typeface="Whitney Book"/>
              </a:rPr>
              <a:t>Светлана с подругой Настей смотрят матч на </a:t>
            </a:r>
            <a:r>
              <a:rPr lang="ru-RU" dirty="0" err="1">
                <a:latin typeface="Whitney Book"/>
              </a:rPr>
              <a:t>фан</a:t>
            </a:r>
            <a:r>
              <a:rPr lang="ru-RU" dirty="0">
                <a:latin typeface="Whitney Book"/>
              </a:rPr>
              <a:t>-зоне. Команда, за которую они болеют, выходит на поле, многие игроки крестятся и трогают руками газон.</a:t>
            </a:r>
          </a:p>
          <a:p>
            <a:r>
              <a:rPr lang="ru-RU" dirty="0">
                <a:latin typeface="Whitney Book"/>
              </a:rPr>
              <a:t>Как поступит Светлана?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117C3-9A23-4433-99B6-7E7A1561972F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28342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latin typeface="Whitney Book"/>
              </a:rPr>
              <a:t>Комментарии для ведущего:</a:t>
            </a:r>
          </a:p>
          <a:p>
            <a:endParaRPr lang="ru-RU" dirty="0">
              <a:latin typeface="Whitney Book"/>
            </a:endParaRPr>
          </a:p>
          <a:p>
            <a:r>
              <a:rPr lang="ru-RU" dirty="0">
                <a:latin typeface="Whitney Book"/>
              </a:rPr>
              <a:t>В этом случае подчеркиваются различия между группами (религиозными и нерелигиозными), и на основании этих различий религиозным людям приписываются негативные качества (в данном случае — определение «варвары»).</a:t>
            </a:r>
          </a:p>
          <a:p>
            <a:r>
              <a:rPr lang="ru-RU" dirty="0">
                <a:latin typeface="Whitney Book"/>
              </a:rPr>
              <a:t>Такое поведение дискриминирует.</a:t>
            </a:r>
            <a:endParaRPr lang="ru-RU" dirty="0" smtClean="0">
              <a:latin typeface="Whitney Book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117C3-9A23-4433-99B6-7E7A1561972F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40053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latin typeface="Whitney Book"/>
              </a:rPr>
              <a:t>Комментарии для ведущего:</a:t>
            </a:r>
          </a:p>
          <a:p>
            <a:endParaRPr lang="ru-RU" dirty="0" smtClean="0">
              <a:latin typeface="Whitney Book"/>
            </a:endParaRPr>
          </a:p>
          <a:p>
            <a:r>
              <a:rPr lang="ru-RU" dirty="0">
                <a:latin typeface="Whitney Book"/>
              </a:rPr>
              <a:t>Это действие полно сарказма и обесценивания значения религии в жизни конкретного человека. Это противоречит Декларации о ликвидации всех форм нетерпимости и дискриминации на основе религии или убеждений.</a:t>
            </a:r>
          </a:p>
          <a:p>
            <a:r>
              <a:rPr lang="ru-RU" dirty="0">
                <a:latin typeface="Whitney Book"/>
              </a:rPr>
              <a:t>В Декларации подчеркивается, что религия или убеждения являются для каждого, кто их придерживается, одним из основных элементов его понимания жизни и что свободу религии или убеждений следует полностью соблюдать и гарантировать.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117C3-9A23-4433-99B6-7E7A1561972F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67192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latin typeface="Whitney Book"/>
              </a:rPr>
              <a:t>Комментарии для ведущего:</a:t>
            </a:r>
          </a:p>
          <a:p>
            <a:endParaRPr lang="ru-RU" dirty="0">
              <a:latin typeface="Whitney Book"/>
            </a:endParaRPr>
          </a:p>
          <a:p>
            <a:r>
              <a:rPr lang="ru-RU" dirty="0">
                <a:latin typeface="Whitney Book"/>
              </a:rPr>
              <a:t>Такое поведение дискриминирует, ведь цель дискриминации — уничтожение или умаление признания прав и свобод человека, в том числе связанных с религией и убеждениями.</a:t>
            </a:r>
          </a:p>
          <a:p>
            <a:r>
              <a:rPr lang="ru-RU" dirty="0">
                <a:latin typeface="Whitney Book"/>
              </a:rPr>
              <a:t>В Декларации о ликвидации всех форм нетерпимости и дискриминации на основе религии или убеждений сказано, что свобода исповедовать религию или выражать убеждения подлежит лишь ограничениям, установленным законом и необходимым для охраны общественной безопасности, порядка, здоровья и морали, равно как и основных прав и свобод других лиц. Простыми словами: если это никому не угрожает, мы не можем останавливать человека в проявлении религиозных чувств. И в этом нет ничего неприличного.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117C3-9A23-4433-99B6-7E7A1561972F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3875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latin typeface="Whitney Book"/>
              </a:rPr>
              <a:t>Комментарии для ведущего:</a:t>
            </a:r>
          </a:p>
          <a:p>
            <a:endParaRPr lang="ru-RU" dirty="0">
              <a:latin typeface="Whitney Book"/>
            </a:endParaRPr>
          </a:p>
          <a:p>
            <a:r>
              <a:rPr lang="ru-RU" dirty="0">
                <a:latin typeface="Whitney Book"/>
              </a:rPr>
              <a:t>Такое поведение не дискриминирует. В спорте религия, как и раса, и другие различия, не имеет никакого значения. А дух соревнования должен поддерживаться взаимным уважением игроков и болельщиков.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117C3-9A23-4433-99B6-7E7A1561972F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02341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>
                <a:latin typeface="Whitney Book"/>
              </a:rPr>
              <a:t>Ситуация </a:t>
            </a:r>
            <a:r>
              <a:rPr lang="ru-RU" dirty="0" smtClean="0">
                <a:latin typeface="Whitney Book"/>
              </a:rPr>
              <a:t>2</a:t>
            </a:r>
          </a:p>
          <a:p>
            <a:endParaRPr lang="ru-RU" dirty="0">
              <a:latin typeface="Whitney Book"/>
            </a:endParaRPr>
          </a:p>
          <a:p>
            <a:r>
              <a:rPr lang="ru-RU" dirty="0">
                <a:latin typeface="Whitney Book"/>
              </a:rPr>
              <a:t>Друзья Андрей и Егор пришли на матч и уже сидят на своих местах на трибуне. Мимо них к своему месту проходит мусульманин в традиционной для арабских стран одежде. Егор смотрит на Андрея и говорит: «Смотри, террорист идет!»</a:t>
            </a:r>
          </a:p>
          <a:p>
            <a:r>
              <a:rPr lang="ru-RU" dirty="0">
                <a:latin typeface="Whitney Book"/>
              </a:rPr>
              <a:t>Как поступит Андрей?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117C3-9A23-4433-99B6-7E7A1561972F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93414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400" b="0" i="1" u="none" strike="noStrike" baseline="0" dirty="0" smtClean="0">
                <a:solidFill>
                  <a:schemeClr val="accent5">
                    <a:lumMod val="75000"/>
                  </a:schemeClr>
                </a:solidFill>
                <a:latin typeface="Whitney Book"/>
              </a:rPr>
              <a:t>«Занятие приурочено к двум событиям. Во-первых, сегодня весь мир отмечает особый день — Международный день борьбы за ликвидацию расовой дискриминации, который проводится по решению XXI сессии Генеральной Ассамблеи ООН с 1966 года». </a:t>
            </a:r>
            <a:endParaRPr lang="ru-RU" sz="1400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117C3-9A23-4433-99B6-7E7A1561972F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99663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914400" y="3300413"/>
            <a:ext cx="7315200" cy="2947987"/>
          </a:xfrm>
        </p:spPr>
        <p:txBody>
          <a:bodyPr/>
          <a:lstStyle/>
          <a:p>
            <a:r>
              <a:rPr lang="ru-RU" dirty="0" smtClean="0">
                <a:latin typeface="Whitney Book"/>
              </a:rPr>
              <a:t>Комментарии для ведущего:</a:t>
            </a:r>
          </a:p>
          <a:p>
            <a:endParaRPr lang="ru-RU" dirty="0">
              <a:latin typeface="Whitney Book"/>
            </a:endParaRPr>
          </a:p>
          <a:p>
            <a:r>
              <a:rPr lang="ru-RU" dirty="0" smtClean="0">
                <a:latin typeface="Whitney Book"/>
              </a:rPr>
              <a:t>Это </a:t>
            </a:r>
            <a:r>
              <a:rPr lang="ru-RU" dirty="0">
                <a:latin typeface="Whitney Book"/>
              </a:rPr>
              <a:t>явное предубеждение, хоть оно и широко распространено. К сожалению, трагические события, связанные с террористическими актами, очень эмоционально заряжены. Они пугают и потому прочно запечатлеваются в памяти многих людей. И поскольку в СМИ часто упоминается религиозная или национальная принадлежности «организующих» эти акты, срабатывает обобщение. Уже при виде мусульманина или мусульманки у многих возникает беспокойство, и кто-то считает, что оно обоснованно…</a:t>
            </a:r>
          </a:p>
          <a:p>
            <a:r>
              <a:rPr lang="ru-RU" dirty="0">
                <a:latin typeface="Whitney Book"/>
              </a:rPr>
              <a:t>А теперь пример. Допустим, в вашем доме живет человек, который каждый раз, вместо того чтобы вынести мусор и положить его в бак, кидает пакет в ближайшие кусты. Вам это не нравится, вашим соседям тоже, но, несмотря на многочисленные просьбы и объявления на подъезде, это происходит раз за разом. А потом вы слышите, стоя на автобусной остановке, как кто-то говорит: «Да в этом доме одни </a:t>
            </a:r>
            <a:r>
              <a:rPr lang="ru-RU" dirty="0" err="1">
                <a:latin typeface="Whitney Book"/>
              </a:rPr>
              <a:t>неряхи</a:t>
            </a:r>
            <a:r>
              <a:rPr lang="ru-RU" dirty="0">
                <a:latin typeface="Whitney Book"/>
              </a:rPr>
              <a:t> живут, мусор все в кусты выбрасывают прямо из окон, лучше по соседней улице ходи, а то еще и на тебя скинут». Обоснован ли этот вывод? Как вам его слышать?</a:t>
            </a:r>
          </a:p>
          <a:p>
            <a:r>
              <a:rPr lang="ru-RU" dirty="0">
                <a:latin typeface="Whitney Book"/>
              </a:rPr>
              <a:t>Руководствуясь предубеждением, мы можем дискриминировать человека, если приписываем ему и его социальной группе негативное качество. Поэтому одно из главных правил </a:t>
            </a:r>
            <a:r>
              <a:rPr lang="ru-RU" dirty="0" err="1">
                <a:latin typeface="Whitney Book"/>
              </a:rPr>
              <a:t>недискриминации</a:t>
            </a:r>
            <a:r>
              <a:rPr lang="ru-RU" dirty="0">
                <a:latin typeface="Whitney Book"/>
              </a:rPr>
              <a:t> — не обобщать и не клеить ярлыки.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117C3-9A23-4433-99B6-7E7A1561972F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70046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latin typeface="Whitney Book"/>
              </a:rPr>
              <a:t>Комментарии для ведущего:</a:t>
            </a:r>
          </a:p>
          <a:p>
            <a:endParaRPr lang="ru-RU" dirty="0">
              <a:latin typeface="Whitney Book"/>
            </a:endParaRPr>
          </a:p>
          <a:p>
            <a:r>
              <a:rPr lang="ru-RU" dirty="0">
                <a:latin typeface="Whitney Book"/>
              </a:rPr>
              <a:t>Здорово, когда человеку не приписывают негативное качество, основываясь на его внешнем виде и некотором представлении о социальной (в данном случае религиозной) группе, к которой он принадлежит. Но подумайте, как такая реакция выглядит со стороны? Вот именно, как поддержка! Никто не знает, что происходит у человека в голове. А смех — это одобрительная реакция на слова. Возможно, такой ответ снизит напряжение, если Егор говорил серьезно, но вдвоем ребята все-таки дискриминировали человека.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117C3-9A23-4433-99B6-7E7A1561972F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541047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latin typeface="Whitney Book"/>
              </a:rPr>
              <a:t>Комментарии для ведущего:</a:t>
            </a:r>
          </a:p>
          <a:p>
            <a:endParaRPr lang="ru-RU" dirty="0">
              <a:latin typeface="Whitney Book"/>
            </a:endParaRPr>
          </a:p>
          <a:p>
            <a:r>
              <a:rPr lang="ru-RU" dirty="0" smtClean="0">
                <a:latin typeface="Whitney Book"/>
              </a:rPr>
              <a:t>Дискриминация </a:t>
            </a:r>
            <a:r>
              <a:rPr lang="ru-RU" dirty="0">
                <a:latin typeface="Whitney Book"/>
              </a:rPr>
              <a:t>возникает не в действиях и даже не в словах, а в первую очередь в мыслях. Сама мысль, что человек в мусульманской одежде является террористом, ведет к дискриминации. Даже если на словах Андрей не согласится с Егором, сомнение в голосе только укрепит убежденность в самом худшем.</a:t>
            </a:r>
          </a:p>
          <a:p>
            <a:r>
              <a:rPr lang="ru-RU" dirty="0">
                <a:latin typeface="Whitney Book"/>
              </a:rPr>
              <a:t>Такой ответ — попытка остановить дискриминацию, которая, вероятно, только усугубила ее.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117C3-9A23-4433-99B6-7E7A1561972F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016714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latin typeface="Whitney Book"/>
              </a:rPr>
              <a:t>Комментарии для ведущего:</a:t>
            </a:r>
          </a:p>
          <a:p>
            <a:endParaRPr lang="ru-RU" dirty="0">
              <a:latin typeface="Whitney Book"/>
            </a:endParaRPr>
          </a:p>
          <a:p>
            <a:r>
              <a:rPr lang="ru-RU" dirty="0">
                <a:latin typeface="Whitney Book"/>
              </a:rPr>
              <a:t>Это самый предпочтительный способ, которым можно отреагировать на подобное высказывание. Так Андрей показал, что не разделяет взглядов своего приятеля и не собирается допускать дискриминацию. И даже не столь важно, понимает ли проходящий человек по-русски или нет. Дискриминация недопустима в любом </a:t>
            </a:r>
            <a:r>
              <a:rPr lang="ru-RU" dirty="0" smtClean="0">
                <a:latin typeface="Whitney Book"/>
              </a:rPr>
              <a:t>случае.</a:t>
            </a:r>
            <a:endParaRPr lang="ru-RU" dirty="0">
              <a:latin typeface="Whitney Book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117C3-9A23-4433-99B6-7E7A1561972F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874260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>
                <a:latin typeface="Whitney Book"/>
              </a:rPr>
              <a:t>Ситуация </a:t>
            </a:r>
            <a:r>
              <a:rPr lang="ru-RU" dirty="0" smtClean="0">
                <a:latin typeface="Whitney Book"/>
              </a:rPr>
              <a:t>3</a:t>
            </a:r>
          </a:p>
          <a:p>
            <a:endParaRPr lang="ru-RU" dirty="0">
              <a:latin typeface="Whitney Book"/>
            </a:endParaRPr>
          </a:p>
          <a:p>
            <a:r>
              <a:rPr lang="ru-RU" dirty="0">
                <a:latin typeface="Whitney Book"/>
              </a:rPr>
              <a:t>Сергей с другом и его девушкой пришли в </a:t>
            </a:r>
            <a:r>
              <a:rPr lang="ru-RU" dirty="0" err="1">
                <a:latin typeface="Whitney Book"/>
              </a:rPr>
              <a:t>фан</a:t>
            </a:r>
            <a:r>
              <a:rPr lang="ru-RU" dirty="0">
                <a:latin typeface="Whitney Book"/>
              </a:rPr>
              <a:t>-зону.</a:t>
            </a:r>
          </a:p>
          <a:p>
            <a:r>
              <a:rPr lang="ru-RU" dirty="0">
                <a:latin typeface="Whitney Book"/>
              </a:rPr>
              <a:t>Сергей решил угостить друзей и купил каждому по хот-догу. Но девушка отказалась от угощения, сказав, что она еврейка и ее религия не позволяет ей есть такую еду.</a:t>
            </a:r>
          </a:p>
          <a:p>
            <a:r>
              <a:rPr lang="ru-RU" dirty="0">
                <a:latin typeface="Whitney Book"/>
              </a:rPr>
              <a:t>Как поступит Сергей?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117C3-9A23-4433-99B6-7E7A1561972F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225567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latin typeface="Whitney Book"/>
              </a:rPr>
              <a:t>Комментарии для ведущего:</a:t>
            </a:r>
          </a:p>
          <a:p>
            <a:endParaRPr lang="ru-RU" dirty="0" smtClean="0">
              <a:latin typeface="Whitney Book"/>
            </a:endParaRPr>
          </a:p>
          <a:p>
            <a:r>
              <a:rPr lang="ru-RU" dirty="0">
                <a:latin typeface="Whitney Book"/>
              </a:rPr>
              <a:t>Такое поведение означает, что Сергей наделяет представителей религиозной группы негативными качествами. В данном случае считает их необразованными, незнакомыми с элементарными научными фактами. Это явное проявление дискриминации.</a:t>
            </a:r>
          </a:p>
          <a:p>
            <a:r>
              <a:rPr lang="ru-RU" dirty="0">
                <a:latin typeface="Whitney Book"/>
              </a:rPr>
              <a:t>Кроме того, такие слова отказывают человеку в праве иметь собственные религиозные убеждения, обесценивая их. Это противоречит Декларации о ликвидации всех форм нетерпимости и дискриминации на основе религии или убеждений ООН.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117C3-9A23-4433-99B6-7E7A1561972F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35163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latin typeface="Whitney Book"/>
              </a:rPr>
              <a:t>Комментарии для ведущего:</a:t>
            </a:r>
          </a:p>
          <a:p>
            <a:endParaRPr lang="ru-RU" dirty="0">
              <a:latin typeface="Whitney Book"/>
            </a:endParaRPr>
          </a:p>
          <a:p>
            <a:r>
              <a:rPr lang="ru-RU" dirty="0">
                <a:latin typeface="Whitney Book"/>
              </a:rPr>
              <a:t>Это дискриминирующий ответ.</a:t>
            </a:r>
          </a:p>
          <a:p>
            <a:r>
              <a:rPr lang="ru-RU" dirty="0">
                <a:latin typeface="Whitney Book"/>
              </a:rPr>
              <a:t>Во-первых, он обесценивает религиозные чувства девушки, что является серьезным оскорблением по отношению к верующему человеку.</a:t>
            </a:r>
          </a:p>
          <a:p>
            <a:r>
              <a:rPr lang="ru-RU" dirty="0">
                <a:latin typeface="Whitney Book"/>
              </a:rPr>
              <a:t>Во-вторых, такое поведение построено на разделении людей на «мы» (в данном случае нормальных, нерелигиозных) и «они» (верующих, с заморочками).</a:t>
            </a:r>
          </a:p>
          <a:p>
            <a:r>
              <a:rPr lang="ru-RU" dirty="0">
                <a:latin typeface="Whitney Book"/>
              </a:rPr>
              <a:t>Равноправие для представителей религиозных конфессий и уважение к религиозным убеждениям на территории России гарантируется федеральным законом «О свободе совести и о религиозных объединениях». В соответствии с этим законом недопустимым является возбуждение ненависти или вражды в связи с этим и оскорбления граждан.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117C3-9A23-4433-99B6-7E7A1561972F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942740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latin typeface="Whitney Book"/>
              </a:rPr>
              <a:t>Комментарии для ведущего:</a:t>
            </a:r>
          </a:p>
          <a:p>
            <a:endParaRPr lang="ru-RU" dirty="0">
              <a:latin typeface="Whitney Book"/>
            </a:endParaRPr>
          </a:p>
          <a:p>
            <a:r>
              <a:rPr lang="ru-RU" dirty="0">
                <a:latin typeface="Whitney Book"/>
              </a:rPr>
              <a:t>Такой ответ не только является вторжением в частную жизнь, но и преувеличивает значимость различий между представителями разных религий. Различия видятся настолько непреодолимыми, что препятствуют бесконфликтному общению.</a:t>
            </a:r>
          </a:p>
          <a:p>
            <a:r>
              <a:rPr lang="ru-RU" dirty="0">
                <a:latin typeface="Whitney Book"/>
              </a:rPr>
              <a:t>Преувеличить значение различий между группами, в частности —</a:t>
            </a:r>
          </a:p>
          <a:p>
            <a:r>
              <a:rPr lang="ru-RU" dirty="0">
                <a:latin typeface="Whitney Book"/>
              </a:rPr>
              <a:t>различий между разными религиями — значит сделать шаг к дискриминации.</a:t>
            </a:r>
          </a:p>
          <a:p>
            <a:r>
              <a:rPr lang="ru-RU" dirty="0">
                <a:latin typeface="Whitney Book"/>
              </a:rPr>
              <a:t>В этой ситуации Сергей осуществил «различие, исключение, ограничение или предпочтение, основанное на религии или убеждениях», а это самая настоящая дискриминация в соответствии с определением ООН.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117C3-9A23-4433-99B6-7E7A1561972F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090092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latin typeface="Whitney Book"/>
              </a:rPr>
              <a:t>Комментарии для ведущего:</a:t>
            </a:r>
          </a:p>
          <a:p>
            <a:endParaRPr lang="ru-RU" dirty="0">
              <a:latin typeface="Whitney Book"/>
            </a:endParaRPr>
          </a:p>
          <a:p>
            <a:r>
              <a:rPr lang="ru-RU" dirty="0">
                <a:latin typeface="Whitney Book"/>
              </a:rPr>
              <a:t>Такое поведение не дискриминирует.</a:t>
            </a:r>
          </a:p>
          <a:p>
            <a:r>
              <a:rPr lang="ru-RU" dirty="0">
                <a:latin typeface="Whitney Book"/>
              </a:rPr>
              <a:t>Человек имеет право придерживаться своей религии и соблюдать соответствующие нормы и правила. Об этом говорит ст. 28 Конституции РФ: «Каждому гарантируется свобода совести, свобода вероисповедания, включая право исповедовать индивидуально или совместно с другими любую религию или не исповедовать никакой, свободно выбирать, иметь и распространять религиозные и иные убеждения и действовать в соответствии с ними».</a:t>
            </a:r>
          </a:p>
          <a:p>
            <a:r>
              <a:rPr lang="ru-RU" dirty="0">
                <a:latin typeface="Whitney Book"/>
              </a:rPr>
              <a:t>Важно уважать это право, которым обладают все действующие лица в данной ситуации, а также каждый из вас, сидящих здесь.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117C3-9A23-4433-99B6-7E7A1561972F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28756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117C3-9A23-4433-99B6-7E7A1561972F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37013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400" b="0" i="1" u="none" strike="noStrike" baseline="0" dirty="0" smtClean="0">
                <a:solidFill>
                  <a:schemeClr val="accent5">
                    <a:lumMod val="75000"/>
                  </a:schemeClr>
                </a:solidFill>
                <a:latin typeface="Whitney Book"/>
              </a:rPr>
              <a:t>«Во-вторых, менее ста дней осталось до начала грандиозного события — Чемпионата мира по футболу FIFA 2018™. </a:t>
            </a:r>
          </a:p>
          <a:p>
            <a:r>
              <a:rPr lang="ru-RU" sz="1400" b="0" i="1" u="none" strike="noStrike" baseline="0" dirty="0" smtClean="0">
                <a:solidFill>
                  <a:schemeClr val="accent5">
                    <a:lumMod val="75000"/>
                  </a:schemeClr>
                </a:solidFill>
                <a:latin typeface="Whitney Book"/>
              </a:rPr>
              <a:t>Чемпионат — это не просто соревнование футбольных команд. Это глобальное событие, оказывающее значительное влияние на весь мир». </a:t>
            </a:r>
            <a:endParaRPr lang="ru-RU" sz="1400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117C3-9A23-4433-99B6-7E7A1561972F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81244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914400" y="3300413"/>
            <a:ext cx="7315200" cy="3328987"/>
          </a:xfrm>
        </p:spPr>
        <p:txBody>
          <a:bodyPr/>
          <a:lstStyle/>
          <a:p>
            <a:r>
              <a:rPr lang="ru-RU" b="0" i="1" u="none" strike="noStrike" baseline="0" dirty="0" smtClean="0">
                <a:solidFill>
                  <a:schemeClr val="accent5">
                    <a:lumMod val="75000"/>
                  </a:schemeClr>
                </a:solidFill>
                <a:latin typeface="Whitney Book"/>
              </a:rPr>
              <a:t>«Футбол — самая популярная и массовая игра в истории человечества. </a:t>
            </a:r>
          </a:p>
          <a:p>
            <a:r>
              <a:rPr lang="ru-RU" b="0" i="1" u="none" strike="noStrike" baseline="0" dirty="0" smtClean="0">
                <a:solidFill>
                  <a:schemeClr val="accent5">
                    <a:lumMod val="75000"/>
                  </a:schemeClr>
                </a:solidFill>
                <a:latin typeface="Whitney Book"/>
              </a:rPr>
              <a:t>Давайте проверим. Я буду задавать вопросы, а вас попрошу поднимать руку, если вы можете ответить на вопрос положительно. Вот первый, тренировочный вопрос: поднимите руки, кто знает, что такое футбол». </a:t>
            </a:r>
          </a:p>
          <a:p>
            <a:endParaRPr lang="ru-RU" b="0" i="0" u="none" strike="noStrike" baseline="0" dirty="0" smtClean="0">
              <a:solidFill>
                <a:srgbClr val="000000"/>
              </a:solidFill>
              <a:latin typeface="Whitney Book"/>
            </a:endParaRPr>
          </a:p>
          <a:p>
            <a:r>
              <a:rPr lang="ru-RU" b="0" i="0" u="none" strike="noStrike" baseline="0" dirty="0" smtClean="0">
                <a:solidFill>
                  <a:srgbClr val="000000"/>
                </a:solidFill>
                <a:latin typeface="Whitney Book"/>
              </a:rPr>
              <a:t>Далее ведущий продолжает интерактивное голосование, задавая следующие вопросы: </a:t>
            </a:r>
          </a:p>
          <a:p>
            <a:r>
              <a:rPr lang="ru-RU" b="0" i="0" u="none" strike="noStrike" baseline="0" dirty="0" smtClean="0">
                <a:solidFill>
                  <a:srgbClr val="000000"/>
                </a:solidFill>
                <a:latin typeface="Whitney Book"/>
              </a:rPr>
              <a:t>• Кто хоть раз играл в футбол: на поле, во дворе, на любой площадке? </a:t>
            </a:r>
          </a:p>
          <a:p>
            <a:r>
              <a:rPr lang="ru-RU" b="0" i="0" u="none" strike="noStrike" baseline="0" dirty="0" smtClean="0">
                <a:solidFill>
                  <a:srgbClr val="000000"/>
                </a:solidFill>
                <a:latin typeface="Whitney Book"/>
              </a:rPr>
              <a:t>• Кто когда-нибудь занимался футболом в спортивных секциях? </a:t>
            </a:r>
          </a:p>
          <a:p>
            <a:r>
              <a:rPr lang="ru-RU" b="0" i="0" u="none" strike="noStrike" baseline="0" dirty="0" smtClean="0">
                <a:solidFill>
                  <a:srgbClr val="000000"/>
                </a:solidFill>
                <a:latin typeface="Whitney Book"/>
              </a:rPr>
              <a:t>• Кто был на футбольном матче? </a:t>
            </a:r>
          </a:p>
          <a:p>
            <a:r>
              <a:rPr lang="ru-RU" b="0" i="0" u="none" strike="noStrike" baseline="0" dirty="0" smtClean="0">
                <a:solidFill>
                  <a:srgbClr val="000000"/>
                </a:solidFill>
                <a:latin typeface="Whitney Book"/>
              </a:rPr>
              <a:t>• У кого есть любимая футбольная команда или сборная? </a:t>
            </a:r>
          </a:p>
          <a:p>
            <a:r>
              <a:rPr lang="ru-RU" b="0" i="0" u="none" strike="noStrike" baseline="0" dirty="0" smtClean="0">
                <a:solidFill>
                  <a:srgbClr val="000000"/>
                </a:solidFill>
                <a:latin typeface="Whitney Book"/>
              </a:rPr>
              <a:t>• Кто знает имена кого-либо из известных футболистов? </a:t>
            </a:r>
          </a:p>
          <a:p>
            <a:r>
              <a:rPr lang="ru-RU" b="0" i="0" u="none" strike="noStrike" baseline="0" dirty="0" smtClean="0">
                <a:solidFill>
                  <a:srgbClr val="000000"/>
                </a:solidFill>
                <a:latin typeface="Whitney Book"/>
              </a:rPr>
              <a:t>• Кто когда-нибудь смотрел футбол по телевизору? </a:t>
            </a:r>
          </a:p>
          <a:p>
            <a:r>
              <a:rPr lang="ru-RU" b="0" i="0" u="none" strike="noStrike" baseline="0" dirty="0" smtClean="0">
                <a:solidFill>
                  <a:srgbClr val="000000"/>
                </a:solidFill>
                <a:latin typeface="Whitney Book"/>
              </a:rPr>
              <a:t>• Кто знает правила футбола? </a:t>
            </a:r>
          </a:p>
          <a:p>
            <a:r>
              <a:rPr lang="ru-RU" b="0" i="0" u="none" strike="noStrike" baseline="0" dirty="0" smtClean="0">
                <a:solidFill>
                  <a:srgbClr val="000000"/>
                </a:solidFill>
                <a:latin typeface="Whitney Book"/>
              </a:rPr>
              <a:t>• Кто хоть раз поднял руку в этом маленьком опросе?</a:t>
            </a:r>
            <a:endParaRPr lang="ru-RU" sz="900" dirty="0">
              <a:solidFill>
                <a:srgbClr val="000000"/>
              </a:solidFill>
              <a:latin typeface="Whitney Book"/>
            </a:endParaRPr>
          </a:p>
          <a:p>
            <a:endParaRPr lang="ru-RU" sz="900" b="0" i="0" u="none" strike="noStrike" baseline="0" dirty="0" smtClean="0">
              <a:solidFill>
                <a:srgbClr val="000000"/>
              </a:solidFill>
              <a:latin typeface="Whitney Book"/>
            </a:endParaRPr>
          </a:p>
          <a:p>
            <a:r>
              <a:rPr lang="ru-RU" b="0" i="1" u="none" strike="noStrike" baseline="0" dirty="0" smtClean="0">
                <a:solidFill>
                  <a:schemeClr val="accent5">
                    <a:lumMod val="75000"/>
                  </a:schemeClr>
                </a:solidFill>
                <a:latin typeface="Whitney Book"/>
              </a:rPr>
              <a:t>Ведущий продолжает: «В футбол так или иначе вовлечены полтора миллиарда людей. Получается, что для каждого пятого жителя планеты футбол является важной частью жизни». </a:t>
            </a:r>
            <a:endParaRPr lang="ru-RU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117C3-9A23-4433-99B6-7E7A1561972F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75507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914400" y="3300413"/>
            <a:ext cx="7315200" cy="3213100"/>
          </a:xfrm>
        </p:spPr>
        <p:txBody>
          <a:bodyPr/>
          <a:lstStyle/>
          <a:p>
            <a:r>
              <a:rPr lang="ru-RU" sz="1300" b="0" i="1" u="none" strike="noStrike" baseline="0" dirty="0" smtClean="0">
                <a:solidFill>
                  <a:schemeClr val="accent5">
                    <a:lumMod val="75000"/>
                  </a:schemeClr>
                </a:solidFill>
                <a:latin typeface="Whitney Book"/>
              </a:rPr>
              <a:t>«Существует около 1,5 миллионов футбольных команд. Это в 30 раз больше, чем банков во всем мире. И примерно столько же, сколько видов животных обитает на нашей планете.</a:t>
            </a:r>
          </a:p>
          <a:p>
            <a:r>
              <a:rPr lang="ru-RU" sz="1300" b="0" i="1" u="none" strike="noStrike" baseline="0" dirty="0" smtClean="0">
                <a:solidFill>
                  <a:schemeClr val="accent5">
                    <a:lumMod val="75000"/>
                  </a:schemeClr>
                </a:solidFill>
                <a:latin typeface="Whitney Book"/>
              </a:rPr>
              <a:t>Известно, что каждую минуту где-то на планете проходит футбольный матч.</a:t>
            </a:r>
          </a:p>
          <a:p>
            <a:r>
              <a:rPr lang="ru-RU" sz="1300" b="0" i="1" u="none" strike="noStrike" baseline="0" dirty="0" smtClean="0">
                <a:solidFill>
                  <a:schemeClr val="accent5">
                    <a:lumMod val="75000"/>
                  </a:schemeClr>
                </a:solidFill>
                <a:latin typeface="Whitney Book"/>
              </a:rPr>
              <a:t>Международная ассоциация футбола объединяет 211 стран, в то время как Организация Объединенных Наций — 193. Статистика распространенности футбола впечатляет. </a:t>
            </a:r>
          </a:p>
          <a:p>
            <a:r>
              <a:rPr lang="ru-RU" sz="1300" b="0" i="1" u="none" strike="noStrike" baseline="0" dirty="0" smtClean="0">
                <a:solidFill>
                  <a:schemeClr val="accent5">
                    <a:lumMod val="75000"/>
                  </a:schemeClr>
                </a:solidFill>
                <a:latin typeface="Whitney Book"/>
              </a:rPr>
              <a:t>Футбол доступен для всех. В футбол можно играть везде, где есть площадка и мяч. </a:t>
            </a:r>
          </a:p>
          <a:p>
            <a:r>
              <a:rPr lang="ru-RU" sz="1300" b="0" i="1" u="none" strike="noStrike" baseline="0" dirty="0" smtClean="0">
                <a:solidFill>
                  <a:schemeClr val="accent5">
                    <a:lumMod val="75000"/>
                  </a:schemeClr>
                </a:solidFill>
                <a:latin typeface="Whitney Book"/>
              </a:rPr>
              <a:t>В футбол играют на стадионах и во дворах, в Австралии и Африке, во Владивостоке и Калининграде. Футбол объединяет людей разного возраста, разных профессий, разной веры, людей, говорящих на разных языках. Футбол является неотъемлемой частью нашего общества. </a:t>
            </a:r>
          </a:p>
          <a:p>
            <a:r>
              <a:rPr lang="ru-RU" sz="1300" b="0" i="1" u="none" strike="noStrike" baseline="0" dirty="0" smtClean="0">
                <a:solidFill>
                  <a:schemeClr val="accent5">
                    <a:lumMod val="75000"/>
                  </a:schemeClr>
                </a:solidFill>
                <a:latin typeface="Whitney Book"/>
              </a:rPr>
              <a:t>Что бы ни происходило в мире, правила футбола остаются принципиально неизменными и равными для всех. Футбол — это уникальное явление в истории человечества. </a:t>
            </a:r>
          </a:p>
          <a:p>
            <a:r>
              <a:rPr lang="ru-RU" sz="1300" b="0" i="1" u="none" strike="noStrike" baseline="0" dirty="0" smtClean="0">
                <a:solidFill>
                  <a:schemeClr val="accent5">
                    <a:lumMod val="75000"/>
                  </a:schemeClr>
                </a:solidFill>
                <a:latin typeface="Whitney Book"/>
              </a:rPr>
              <a:t>Почему футбол стал таким популярным? Секрет футбола в том, что люди из разных уголков планеты разделяют общие правила и ценности, и это их объединяет». </a:t>
            </a:r>
            <a:endParaRPr lang="ru-RU" sz="1300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117C3-9A23-4433-99B6-7E7A1561972F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87120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600" i="1" u="none" strike="noStrike" baseline="0" dirty="0" smtClean="0">
                <a:solidFill>
                  <a:schemeClr val="accent5">
                    <a:lumMod val="75000"/>
                  </a:schemeClr>
                </a:solidFill>
                <a:latin typeface="Whitney Book"/>
              </a:rPr>
              <a:t>«Осознавая это, FIFA™ провозгласила четыре ключевых ценности Чемпионата, которые затрагивают весь мир и меняют его к лучшему. И одна из этих ценностей — многообразие и </a:t>
            </a:r>
            <a:r>
              <a:rPr lang="ru-RU" sz="1600" i="1" u="none" strike="noStrike" baseline="0" dirty="0" err="1" smtClean="0">
                <a:solidFill>
                  <a:schemeClr val="accent5">
                    <a:lumMod val="75000"/>
                  </a:schemeClr>
                </a:solidFill>
                <a:latin typeface="Whitney Book"/>
              </a:rPr>
              <a:t>антидискриминация</a:t>
            </a:r>
            <a:r>
              <a:rPr lang="ru-RU" sz="1600" i="1" u="none" strike="noStrike" baseline="0" dirty="0" smtClean="0">
                <a:solidFill>
                  <a:schemeClr val="accent5">
                    <a:lumMod val="75000"/>
                  </a:schemeClr>
                </a:solidFill>
                <a:latin typeface="Whitney Book"/>
              </a:rPr>
              <a:t>».</a:t>
            </a:r>
            <a:endParaRPr lang="ru-RU" sz="1600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117C3-9A23-4433-99B6-7E7A1561972F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1564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400" i="1" dirty="0">
                <a:solidFill>
                  <a:schemeClr val="accent5">
                    <a:lumMod val="75000"/>
                  </a:schemeClr>
                </a:solidFill>
                <a:latin typeface="Whitney Book"/>
              </a:rPr>
              <a:t>«Чемпионат мира по футболу — важнейшее футбольное событие планеты. Он проходит один раз в четыре года. </a:t>
            </a:r>
          </a:p>
          <a:p>
            <a:r>
              <a:rPr lang="ru-RU" sz="1400" i="1" dirty="0">
                <a:solidFill>
                  <a:schemeClr val="accent5">
                    <a:lumMod val="75000"/>
                  </a:schemeClr>
                </a:solidFill>
                <a:latin typeface="Whitney Book"/>
              </a:rPr>
              <a:t>В 2018 году нашей стране выпала честь стать хозяйкой Чемпионата. С 14 июня по 15 июля в 11 городах России пройдут 64 матча, в которых примут участие 32 сильнейшие сборные мира.</a:t>
            </a:r>
          </a:p>
          <a:p>
            <a:r>
              <a:rPr lang="ru-RU" sz="1400" i="1" dirty="0">
                <a:solidFill>
                  <a:schemeClr val="accent5">
                    <a:lumMod val="75000"/>
                  </a:schemeClr>
                </a:solidFill>
                <a:latin typeface="Whitney Book"/>
              </a:rPr>
              <a:t>Каждый второй жителей планеты будет смотреть Чемпионат по телевизору. Представьте себе, внимание половины населения Земли будет приковано к нашей стране.</a:t>
            </a:r>
          </a:p>
          <a:p>
            <a:r>
              <a:rPr lang="ru-RU" sz="1400" i="1" dirty="0">
                <a:solidFill>
                  <a:schemeClr val="accent5">
                    <a:lumMod val="75000"/>
                  </a:schemeClr>
                </a:solidFill>
                <a:latin typeface="Whitney Book"/>
              </a:rPr>
              <a:t>Гостями Чемпионата станут более миллиона болельщиков из разных стран мира. Целый месяц у нас с вами будет возможность не только смотреть красивый футбол, но и общаться с людьми из самых разных уголков планеты. Это шанс получить уникальный опыт!</a:t>
            </a:r>
          </a:p>
          <a:p>
            <a:r>
              <a:rPr lang="ru-RU" sz="1400" i="1" dirty="0">
                <a:solidFill>
                  <a:schemeClr val="accent5">
                    <a:lumMod val="75000"/>
                  </a:schemeClr>
                </a:solidFill>
                <a:latin typeface="Whitney Book"/>
              </a:rPr>
              <a:t>Чемпионат — это событие, которое объединит всех людей без исключения. И очень важно, чтобы и на матчах, и после них соблюдались его ценности, в частности ценность многообразия и </a:t>
            </a:r>
            <a:r>
              <a:rPr lang="ru-RU" sz="1400" i="1" dirty="0" err="1">
                <a:solidFill>
                  <a:schemeClr val="accent5">
                    <a:lumMod val="75000"/>
                  </a:schemeClr>
                </a:solidFill>
                <a:latin typeface="Whitney Book"/>
              </a:rPr>
              <a:t>антидискриминации</a:t>
            </a:r>
            <a:r>
              <a:rPr lang="ru-RU" sz="1400" i="1" dirty="0">
                <a:solidFill>
                  <a:schemeClr val="accent5">
                    <a:lumMod val="75000"/>
                  </a:schemeClr>
                </a:solidFill>
                <a:latin typeface="Whitney Book"/>
              </a:rPr>
              <a:t>. Сегодня мы подумаем, что может быть сделано для этого».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117C3-9A23-4433-99B6-7E7A1561972F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14140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914400" y="3300413"/>
            <a:ext cx="7315200" cy="3100387"/>
          </a:xfrm>
        </p:spPr>
        <p:txBody>
          <a:bodyPr/>
          <a:lstStyle/>
          <a:p>
            <a:r>
              <a:rPr lang="ru-RU" sz="1300" i="1" dirty="0">
                <a:solidFill>
                  <a:schemeClr val="accent5">
                    <a:lumMod val="75000"/>
                  </a:schemeClr>
                </a:solidFill>
                <a:latin typeface="Whitney Book"/>
              </a:rPr>
              <a:t>«В современной жизни, к несчастью, хватает признаков, по которым люди и группы людей подвергаются дискриминации. И наиболее острый из них — религия. Именно об уважительном, корректном общении с представителями различных религий мы и поговорим сегодня. </a:t>
            </a:r>
          </a:p>
          <a:p>
            <a:r>
              <a:rPr lang="ru-RU" sz="1300" i="1" dirty="0">
                <a:solidFill>
                  <a:schemeClr val="accent5">
                    <a:lumMod val="75000"/>
                  </a:schemeClr>
                </a:solidFill>
                <a:latin typeface="Whitney Book"/>
              </a:rPr>
              <a:t>Религия или убеждения являются для каждого, кто их придерживается, одним из основных элементов его понимания жизни. И, к сожалению, именно религиозные различия очень часто становится поводом для дискриминации. История человечества полна кровавых войн н почве межрелигиозной розни».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117C3-9A23-4433-99B6-7E7A1561972F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13510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914400" y="3300413"/>
            <a:ext cx="7315200" cy="3024187"/>
          </a:xfrm>
        </p:spPr>
        <p:txBody>
          <a:bodyPr/>
          <a:lstStyle/>
          <a:p>
            <a:r>
              <a:rPr lang="ru-RU" sz="1300" i="1" dirty="0">
                <a:solidFill>
                  <a:schemeClr val="accent5">
                    <a:lumMod val="75000"/>
                  </a:schemeClr>
                </a:solidFill>
                <a:latin typeface="Whitney Book"/>
              </a:rPr>
              <a:t>«Конституция России начинается со слов „Мы многонациональный народ Российской Федерации…” не случайно. На территории России живет 190 народов, которые придерживаются разных конфессий. Помимо традиционных конфессий — христианства, ислама, иудаизма и буддизма — распространены еще десятки других. И в обязанности государства входит обеспечение равных прав и свобод для представителей всех конфессий. </a:t>
            </a:r>
          </a:p>
          <a:p>
            <a:r>
              <a:rPr lang="ru-RU" sz="1300" i="1" dirty="0">
                <a:solidFill>
                  <a:schemeClr val="accent5">
                    <a:lumMod val="75000"/>
                  </a:schemeClr>
                </a:solidFill>
                <a:latin typeface="Whitney Book"/>
              </a:rPr>
              <a:t>В ст. 28 Конституции РФ сказано: „Каждому гарантируется свобода совести, свобода вероисповедания, включая право исповедовать индивидуально или совместно с другими любую религию или не исповедовать никакой, свободно выбирать, иметь и распространять религиозные и иные убеждения и действовать в соответствии с ними”.</a:t>
            </a:r>
          </a:p>
          <a:p>
            <a:r>
              <a:rPr lang="ru-RU" sz="1300" i="1" dirty="0">
                <a:solidFill>
                  <a:schemeClr val="accent5">
                    <a:lumMod val="75000"/>
                  </a:schemeClr>
                </a:solidFill>
                <a:latin typeface="Whitney Book"/>
              </a:rPr>
              <a:t>Мы видим что </a:t>
            </a:r>
            <a:r>
              <a:rPr lang="ru-RU" sz="1300" i="1" dirty="0" smtClean="0">
                <a:solidFill>
                  <a:schemeClr val="accent5">
                    <a:lumMod val="75000"/>
                  </a:schemeClr>
                </a:solidFill>
                <a:latin typeface="Whitney Book"/>
              </a:rPr>
              <a:t>усилия России и мира в целом направлен </a:t>
            </a:r>
            <a:r>
              <a:rPr lang="ru-RU" sz="1300" i="1" dirty="0">
                <a:solidFill>
                  <a:schemeClr val="accent5">
                    <a:lumMod val="75000"/>
                  </a:schemeClr>
                </a:solidFill>
                <a:latin typeface="Whitney Book"/>
              </a:rPr>
              <a:t>на обеспечение мирного межконфессионального диалога и равноправия для представителей всех религиозных убеждений. </a:t>
            </a:r>
          </a:p>
          <a:p>
            <a:r>
              <a:rPr lang="ru-RU" sz="1300" i="1" dirty="0">
                <a:solidFill>
                  <a:schemeClr val="accent5">
                    <a:lumMod val="75000"/>
                  </a:schemeClr>
                </a:solidFill>
                <a:latin typeface="Whitney Book"/>
              </a:rPr>
              <a:t>Однако многое зависит и от нас. Порой, встречая человека другой религии, мы, руководствуясь самыми лучшими побуждениями, можем поставить его в неловкое положение, оскорбить или даже дискриминировать. И в наших силах этого избежать».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117C3-9A23-4433-99B6-7E7A1561972F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7964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44500" y="1720100"/>
            <a:ext cx="8255000" cy="939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3/16/2018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0D6CB5"/>
                </a:solidFill>
                <a:latin typeface="Verdana"/>
                <a:cs typeface="Verdana"/>
              </a:defRPr>
            </a:lvl1pPr>
          </a:lstStyle>
          <a:p>
            <a:pPr marL="25400">
              <a:lnSpc>
                <a:spcPct val="100000"/>
              </a:lnSpc>
              <a:spcBef>
                <a:spcPts val="110"/>
              </a:spcBef>
            </a:pPr>
            <a:fld id="{81D60167-4931-47E6-BA6A-407CBD079E47}" type="slidenum">
              <a:rPr spc="-65" dirty="0"/>
              <a:t>‹#›</a:t>
            </a:fld>
            <a:endParaRPr spc="-6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0D6CB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0D6CB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3/16/2018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0D6CB5"/>
                </a:solidFill>
                <a:latin typeface="Verdana"/>
                <a:cs typeface="Verdana"/>
              </a:defRPr>
            </a:lvl1pPr>
          </a:lstStyle>
          <a:p>
            <a:pPr marL="25400">
              <a:lnSpc>
                <a:spcPct val="100000"/>
              </a:lnSpc>
              <a:spcBef>
                <a:spcPts val="110"/>
              </a:spcBef>
            </a:pPr>
            <a:fld id="{81D60167-4931-47E6-BA6A-407CBD079E47}" type="slidenum">
              <a:rPr spc="-65" dirty="0"/>
              <a:t>‹#›</a:t>
            </a:fld>
            <a:endParaRPr spc="-6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0D6CB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3/16/2018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0D6CB5"/>
                </a:solidFill>
                <a:latin typeface="Verdana"/>
                <a:cs typeface="Verdana"/>
              </a:defRPr>
            </a:lvl1pPr>
          </a:lstStyle>
          <a:p>
            <a:pPr marL="25400">
              <a:lnSpc>
                <a:spcPct val="100000"/>
              </a:lnSpc>
              <a:spcBef>
                <a:spcPts val="110"/>
              </a:spcBef>
            </a:pPr>
            <a:fld id="{81D60167-4931-47E6-BA6A-407CBD079E47}" type="slidenum">
              <a:rPr spc="-65" dirty="0"/>
              <a:t>‹#›</a:t>
            </a:fld>
            <a:endParaRPr spc="-6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0D6CB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3/16/2018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0D6CB5"/>
                </a:solidFill>
                <a:latin typeface="Verdana"/>
                <a:cs typeface="Verdana"/>
              </a:defRPr>
            </a:lvl1pPr>
          </a:lstStyle>
          <a:p>
            <a:pPr marL="25400">
              <a:lnSpc>
                <a:spcPct val="100000"/>
              </a:lnSpc>
              <a:spcBef>
                <a:spcPts val="110"/>
              </a:spcBef>
            </a:pPr>
            <a:fld id="{81D60167-4931-47E6-BA6A-407CBD079E47}" type="slidenum">
              <a:rPr spc="-65" dirty="0"/>
              <a:t>‹#›</a:t>
            </a:fld>
            <a:endParaRPr spc="-6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3/16/2018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0D6CB5"/>
                </a:solidFill>
                <a:latin typeface="Verdana"/>
                <a:cs typeface="Verdana"/>
              </a:defRPr>
            </a:lvl1pPr>
          </a:lstStyle>
          <a:p>
            <a:pPr marL="25400">
              <a:lnSpc>
                <a:spcPct val="100000"/>
              </a:lnSpc>
              <a:spcBef>
                <a:spcPts val="110"/>
              </a:spcBef>
            </a:pPr>
            <a:fld id="{81D60167-4931-47E6-BA6A-407CBD079E47}" type="slidenum">
              <a:rPr spc="-65" dirty="0"/>
              <a:t>‹#›</a:t>
            </a:fld>
            <a:endParaRPr spc="-6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7964817" y="229213"/>
            <a:ext cx="746282" cy="81443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44500" y="397764"/>
            <a:ext cx="2360295" cy="2997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0D6CB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17195" y="1098131"/>
            <a:ext cx="8309609" cy="13881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0" i="0">
                <a:solidFill>
                  <a:srgbClr val="0D6CB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3/16/2018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812809" y="6564374"/>
            <a:ext cx="197484" cy="1879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rgbClr val="0D6CB5"/>
                </a:solidFill>
                <a:latin typeface="Verdana"/>
                <a:cs typeface="Verdana"/>
              </a:defRPr>
            </a:lvl1pPr>
          </a:lstStyle>
          <a:p>
            <a:pPr marL="25400">
              <a:lnSpc>
                <a:spcPct val="100000"/>
              </a:lnSpc>
              <a:spcBef>
                <a:spcPts val="110"/>
              </a:spcBef>
            </a:pPr>
            <a:fld id="{81D60167-4931-47E6-BA6A-407CBD079E47}" type="slidenum">
              <a:rPr spc="-65" dirty="0"/>
              <a:t>‹#›</a:t>
            </a:fld>
            <a:endParaRPr spc="-6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88755" y="6577074"/>
            <a:ext cx="45085" cy="162560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r>
              <a:rPr sz="1000" spc="-285" dirty="0">
                <a:solidFill>
                  <a:srgbClr val="0D6CB5"/>
                </a:solidFill>
                <a:latin typeface="Verdana"/>
                <a:cs typeface="Verdana"/>
              </a:rPr>
              <a:t>1</a:t>
            </a:r>
            <a:endParaRPr sz="1000">
              <a:latin typeface="Verdana"/>
              <a:cs typeface="Verdana"/>
            </a:endParaRPr>
          </a:p>
        </p:txBody>
      </p:sp>
      <p:pic>
        <p:nvPicPr>
          <p:cNvPr id="1027" name="Picture 3" descr="C:\Users\anyam\Downloads\заголовок 19-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200" cy="691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anyam\Downloads\диалог религий (1)\диалог религий\ФИФА Диалог религий_Page_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anyam\Downloads\диалог религий (1)\диалог религий\ФИФА Диалог религий_Page_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Users\anyam\Downloads\диалог религий (1)\диалог религий\ФИФА Диалог религий_Page_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C:\Users\anyam\Downloads\диалог религий (1)\диалог религий\ФИФА Диалог религий_Page_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nyam\Downloads\диалог религий (1)\диалог религий\ФИФА Диалог религий_Page_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457200" y="1221003"/>
            <a:ext cx="8172450" cy="5637530"/>
          </a:xfrm>
          <a:custGeom>
            <a:avLst/>
            <a:gdLst/>
            <a:ahLst/>
            <a:cxnLst/>
            <a:rect l="l" t="t" r="r" b="b"/>
            <a:pathLst>
              <a:path w="8172450" h="5637530">
                <a:moveTo>
                  <a:pt x="0" y="5636996"/>
                </a:moveTo>
                <a:lnTo>
                  <a:pt x="8172157" y="5636996"/>
                </a:lnTo>
                <a:lnTo>
                  <a:pt x="8172157" y="0"/>
                </a:lnTo>
                <a:lnTo>
                  <a:pt x="0" y="0"/>
                </a:lnTo>
                <a:lnTo>
                  <a:pt x="0" y="563699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434" name="Picture 2" descr="C:\Users\anyam\Downloads\диалог религий (1)\диалог религий\ФИФА Диалог религий_Page_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457200" y="1221003"/>
            <a:ext cx="8160384" cy="5637530"/>
          </a:xfrm>
          <a:custGeom>
            <a:avLst/>
            <a:gdLst/>
            <a:ahLst/>
            <a:cxnLst/>
            <a:rect l="l" t="t" r="r" b="b"/>
            <a:pathLst>
              <a:path w="8160384" h="5637530">
                <a:moveTo>
                  <a:pt x="0" y="5636996"/>
                </a:moveTo>
                <a:lnTo>
                  <a:pt x="8160156" y="5636996"/>
                </a:lnTo>
                <a:lnTo>
                  <a:pt x="8160156" y="0"/>
                </a:lnTo>
                <a:lnTo>
                  <a:pt x="0" y="0"/>
                </a:lnTo>
                <a:lnTo>
                  <a:pt x="0" y="563699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200" y="1305002"/>
            <a:ext cx="7516507" cy="53243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10"/>
              </a:spcBef>
            </a:pPr>
            <a:fld id="{81D60167-4931-47E6-BA6A-407CBD079E47}" type="slidenum">
              <a:rPr spc="-65" dirty="0"/>
              <a:t>16</a:t>
            </a:fld>
            <a:endParaRPr spc="-65" dirty="0"/>
          </a:p>
        </p:txBody>
      </p:sp>
      <p:sp>
        <p:nvSpPr>
          <p:cNvPr id="9" name="object 2"/>
          <p:cNvSpPr txBox="1"/>
          <p:nvPr/>
        </p:nvSpPr>
        <p:spPr>
          <a:xfrm>
            <a:off x="444500" y="403859"/>
            <a:ext cx="8282305" cy="85408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2813050">
              <a:lnSpc>
                <a:spcPts val="1800"/>
              </a:lnSpc>
              <a:spcBef>
                <a:spcPts val="260"/>
              </a:spcBef>
            </a:pPr>
            <a:r>
              <a:rPr sz="1600" b="1" spc="5" dirty="0">
                <a:solidFill>
                  <a:srgbClr val="0D6CB5"/>
                </a:solidFill>
                <a:latin typeface="Whitney Book"/>
                <a:cs typeface="Arial"/>
              </a:rPr>
              <a:t>ПРЕДСТАВЬТЕ СЕБЕ ТАКУЮ СИТУАЦИЮ.  НАСКОЛЬКО ПРАВИЛЬНО ПОСТУПИЛА СВЕТЛАНА?  ПОЧЕМУ? ЕСЛИ НЕТ, ПРЕДЛОЖИТЕ СВОЙ </a:t>
            </a:r>
            <a:r>
              <a:rPr sz="1600" b="1" spc="5" dirty="0" smtClean="0">
                <a:solidFill>
                  <a:srgbClr val="0D6CB5"/>
                </a:solidFill>
                <a:latin typeface="Whitney Book"/>
                <a:cs typeface="Arial"/>
              </a:rPr>
              <a:t>ВАРИАНТ</a:t>
            </a:r>
            <a:r>
              <a:rPr lang="ru-RU" sz="1600" b="1" spc="5" dirty="0" smtClean="0">
                <a:solidFill>
                  <a:srgbClr val="0D6CB5"/>
                </a:solidFill>
                <a:latin typeface="Whitney Book"/>
                <a:cs typeface="Arial"/>
              </a:rPr>
              <a:t>.</a:t>
            </a:r>
            <a:endParaRPr sz="1600" b="1" spc="5" dirty="0">
              <a:solidFill>
                <a:srgbClr val="0D6CB5"/>
              </a:solidFill>
              <a:latin typeface="Whitney Book"/>
              <a:cs typeface="Arial"/>
            </a:endParaRPr>
          </a:p>
          <a:p>
            <a:pPr marL="12700">
              <a:lnSpc>
                <a:spcPts val="985"/>
              </a:lnSpc>
            </a:pPr>
            <a:r>
              <a:rPr sz="900" spc="40" dirty="0" smtClean="0">
                <a:solidFill>
                  <a:srgbClr val="0D6CB5"/>
                </a:solidFill>
                <a:latin typeface="Arial"/>
                <a:cs typeface="Arial"/>
              </a:rPr>
              <a:t></a:t>
            </a:r>
            <a:endParaRPr sz="900" dirty="0">
              <a:latin typeface="Arial"/>
              <a:cs typeface="Arial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7825471" y="5131714"/>
            <a:ext cx="1025525" cy="1269365"/>
            <a:chOff x="7825471" y="5131714"/>
            <a:chExt cx="1025525" cy="1269365"/>
          </a:xfrm>
        </p:grpSpPr>
        <p:sp>
          <p:nvSpPr>
            <p:cNvPr id="11" name="object 5"/>
            <p:cNvSpPr/>
            <p:nvPr/>
          </p:nvSpPr>
          <p:spPr>
            <a:xfrm>
              <a:off x="7825471" y="5131714"/>
              <a:ext cx="1025525" cy="1269365"/>
            </a:xfrm>
            <a:custGeom>
              <a:avLst/>
              <a:gdLst/>
              <a:ahLst/>
              <a:cxnLst/>
              <a:rect l="l" t="t" r="r" b="b"/>
              <a:pathLst>
                <a:path w="1025525" h="1269364">
                  <a:moveTo>
                    <a:pt x="512496" y="0"/>
                  </a:moveTo>
                  <a:lnTo>
                    <a:pt x="451506" y="30620"/>
                  </a:lnTo>
                  <a:lnTo>
                    <a:pt x="415716" y="50362"/>
                  </a:lnTo>
                  <a:lnTo>
                    <a:pt x="374685" y="74521"/>
                  </a:lnTo>
                  <a:lnTo>
                    <a:pt x="329907" y="102887"/>
                  </a:lnTo>
                  <a:lnTo>
                    <a:pt x="282876" y="135250"/>
                  </a:lnTo>
                  <a:lnTo>
                    <a:pt x="235085" y="171398"/>
                  </a:lnTo>
                  <a:lnTo>
                    <a:pt x="188029" y="211123"/>
                  </a:lnTo>
                  <a:lnTo>
                    <a:pt x="143201" y="254213"/>
                  </a:lnTo>
                  <a:lnTo>
                    <a:pt x="102094" y="300457"/>
                  </a:lnTo>
                  <a:lnTo>
                    <a:pt x="66203" y="349647"/>
                  </a:lnTo>
                  <a:lnTo>
                    <a:pt x="37020" y="401571"/>
                  </a:lnTo>
                  <a:lnTo>
                    <a:pt x="16041" y="456018"/>
                  </a:lnTo>
                  <a:lnTo>
                    <a:pt x="3930" y="510590"/>
                  </a:lnTo>
                  <a:lnTo>
                    <a:pt x="0" y="562546"/>
                  </a:lnTo>
                  <a:lnTo>
                    <a:pt x="3360" y="611926"/>
                  </a:lnTo>
                  <a:lnTo>
                    <a:pt x="13121" y="658770"/>
                  </a:lnTo>
                  <a:lnTo>
                    <a:pt x="28395" y="703118"/>
                  </a:lnTo>
                  <a:lnTo>
                    <a:pt x="48290" y="745008"/>
                  </a:lnTo>
                  <a:lnTo>
                    <a:pt x="71919" y="784481"/>
                  </a:lnTo>
                  <a:lnTo>
                    <a:pt x="98392" y="821577"/>
                  </a:lnTo>
                  <a:lnTo>
                    <a:pt x="126819" y="856335"/>
                  </a:lnTo>
                  <a:lnTo>
                    <a:pt x="156310" y="888795"/>
                  </a:lnTo>
                  <a:lnTo>
                    <a:pt x="185977" y="918996"/>
                  </a:lnTo>
                  <a:lnTo>
                    <a:pt x="214929" y="946978"/>
                  </a:lnTo>
                  <a:lnTo>
                    <a:pt x="242279" y="972781"/>
                  </a:lnTo>
                  <a:lnTo>
                    <a:pt x="285880" y="1014856"/>
                  </a:lnTo>
                  <a:lnTo>
                    <a:pt x="330217" y="1059434"/>
                  </a:lnTo>
                  <a:lnTo>
                    <a:pt x="373517" y="1104542"/>
                  </a:lnTo>
                  <a:lnTo>
                    <a:pt x="414011" y="1148211"/>
                  </a:lnTo>
                  <a:lnTo>
                    <a:pt x="449927" y="1188470"/>
                  </a:lnTo>
                  <a:lnTo>
                    <a:pt x="479494" y="1223347"/>
                  </a:lnTo>
                  <a:lnTo>
                    <a:pt x="512496" y="1269072"/>
                  </a:lnTo>
                  <a:lnTo>
                    <a:pt x="524052" y="1250871"/>
                  </a:lnTo>
                  <a:lnTo>
                    <a:pt x="575065" y="1188470"/>
                  </a:lnTo>
                  <a:lnTo>
                    <a:pt x="610980" y="1148211"/>
                  </a:lnTo>
                  <a:lnTo>
                    <a:pt x="651473" y="1104542"/>
                  </a:lnTo>
                  <a:lnTo>
                    <a:pt x="694771" y="1059434"/>
                  </a:lnTo>
                  <a:lnTo>
                    <a:pt x="739105" y="1014856"/>
                  </a:lnTo>
                  <a:lnTo>
                    <a:pt x="782702" y="972781"/>
                  </a:lnTo>
                  <a:lnTo>
                    <a:pt x="810051" y="946978"/>
                  </a:lnTo>
                  <a:lnTo>
                    <a:pt x="839004" y="918996"/>
                  </a:lnTo>
                  <a:lnTo>
                    <a:pt x="868672" y="888795"/>
                  </a:lnTo>
                  <a:lnTo>
                    <a:pt x="898164" y="856335"/>
                  </a:lnTo>
                  <a:lnTo>
                    <a:pt x="926592" y="821577"/>
                  </a:lnTo>
                  <a:lnTo>
                    <a:pt x="953065" y="784481"/>
                  </a:lnTo>
                  <a:lnTo>
                    <a:pt x="976695" y="745008"/>
                  </a:lnTo>
                  <a:lnTo>
                    <a:pt x="996591" y="703118"/>
                  </a:lnTo>
                  <a:lnTo>
                    <a:pt x="1011865" y="658770"/>
                  </a:lnTo>
                  <a:lnTo>
                    <a:pt x="1021626" y="611926"/>
                  </a:lnTo>
                  <a:lnTo>
                    <a:pt x="1024985" y="562546"/>
                  </a:lnTo>
                  <a:lnTo>
                    <a:pt x="1021053" y="510590"/>
                  </a:lnTo>
                  <a:lnTo>
                    <a:pt x="1008939" y="456018"/>
                  </a:lnTo>
                  <a:lnTo>
                    <a:pt x="987962" y="401571"/>
                  </a:lnTo>
                  <a:lnTo>
                    <a:pt x="958782" y="349647"/>
                  </a:lnTo>
                  <a:lnTo>
                    <a:pt x="922893" y="300457"/>
                  </a:lnTo>
                  <a:lnTo>
                    <a:pt x="881788" y="254213"/>
                  </a:lnTo>
                  <a:lnTo>
                    <a:pt x="836961" y="211123"/>
                  </a:lnTo>
                  <a:lnTo>
                    <a:pt x="789905" y="171398"/>
                  </a:lnTo>
                  <a:lnTo>
                    <a:pt x="742116" y="135250"/>
                  </a:lnTo>
                  <a:lnTo>
                    <a:pt x="695085" y="102887"/>
                  </a:lnTo>
                  <a:lnTo>
                    <a:pt x="650308" y="74521"/>
                  </a:lnTo>
                  <a:lnTo>
                    <a:pt x="609277" y="50362"/>
                  </a:lnTo>
                  <a:lnTo>
                    <a:pt x="573487" y="30620"/>
                  </a:lnTo>
                  <a:lnTo>
                    <a:pt x="523603" y="5228"/>
                  </a:lnTo>
                  <a:lnTo>
                    <a:pt x="512496" y="0"/>
                  </a:lnTo>
                  <a:close/>
                </a:path>
              </a:pathLst>
            </a:custGeom>
            <a:solidFill>
              <a:srgbClr val="BFA8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6"/>
            <p:cNvSpPr/>
            <p:nvPr/>
          </p:nvSpPr>
          <p:spPr>
            <a:xfrm>
              <a:off x="7856128" y="5150434"/>
              <a:ext cx="963675" cy="119336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7"/>
            <p:cNvSpPr/>
            <p:nvPr/>
          </p:nvSpPr>
          <p:spPr>
            <a:xfrm>
              <a:off x="7991144" y="5361863"/>
              <a:ext cx="686942" cy="61706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anyam\Downloads\диалог религий (1)\диалог религий\ФИФА Диалог религий_Page_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9" name="Picture 3" descr="C:\Users\anyam\Downloads\диалог религий (1)\диалог религий\ФИФА Диалог религий_Page_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anyam\Downloads\диалог религий (1)\диалог религий\ФИФА Диалог религий_Page_1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anyam\Downloads\диалог религий (1)\диалог религий\ФИФА Диалог религий_Page_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nyam\Downloads\диалог религий (1)\диалог религий\ФИФА Диалог религий_Page_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anyam\Downloads\диалог религий (1)\диалог религий\ФИФА Диалог религий_Page_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anyam\Downloads\диалог религий (1)\диалог религий\ФИФА Диалог религий_Page_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anyam\Downloads\диалог религий (1)\диалог религий\ФИФА Диалог религий_Page_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anyam\Downloads\диалог религий (1)\диалог религий\ФИФА Диалог религий_Page_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anyam\Downloads\диалог религий (1)\диалог религий\ФИФА Диалог религий_Page_2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anyam\Downloads\диалог религий (1)\диалог религий\ФИФА Диалог религий_Page_2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anyam\Downloads\диалог религий (1)\диалог религий\ФИФА Диалог религий_Page_2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anyam\Downloads\диалог религий (1)\диалог религий\ФИФА Диалог религий_Page_2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anyam\Downloads\диалог религий (1)\диалог религий\ФИФА Диалог религий_Page_2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41257" y="6577074"/>
            <a:ext cx="140335" cy="162560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r>
              <a:rPr sz="1000" spc="-85" dirty="0">
                <a:solidFill>
                  <a:srgbClr val="0D6CB5"/>
                </a:solidFill>
                <a:latin typeface="Verdana"/>
                <a:cs typeface="Verdana"/>
              </a:rPr>
              <a:t>29</a:t>
            </a:r>
            <a:endParaRPr sz="1000">
              <a:latin typeface="Verdana"/>
              <a:cs typeface="Verdana"/>
            </a:endParaRPr>
          </a:p>
        </p:txBody>
      </p:sp>
      <p:pic>
        <p:nvPicPr>
          <p:cNvPr id="31746" name="Picture 2" descr="C:\Users\anyam\Downloads\задник урок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anyam\Downloads\диалог религий (1)\диалог религий\ФИФА Диалог религий_Page_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anyam\Downloads\диалог религий (1)\диалог религий\ФИФА Диалог религий_Page_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anyam\Downloads\диалог религий (1)\диалог религий\ФИФА Диалог религий_Page_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anyam\Downloads\диалог религий (1)\диалог религий\ФИФА Диалог религий_Page_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anyam\Downloads\диалог религий (1)\диалог религий\ФИФА Диалог религий_Page_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anyam\Downloads\диалог религий (1)\диалог религий\ФИФА Диалог религий_Page_0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anyam\Downloads\диалог религий (1)\диалог религий\ФИФА Диалог религий_Page_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2924</TotalTime>
  <Words>2516</Words>
  <Application>Microsoft Office PowerPoint</Application>
  <PresentationFormat>Экран (4:3)</PresentationFormat>
  <Paragraphs>144</Paragraphs>
  <Slides>29</Slides>
  <Notes>29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Сушков Владислав Викторович</dc:creator>
  <cp:lastModifiedBy>Сушков Владислав Викторович</cp:lastModifiedBy>
  <cp:revision>23</cp:revision>
  <dcterms:created xsi:type="dcterms:W3CDTF">2018-02-15T17:38:46Z</dcterms:created>
  <dcterms:modified xsi:type="dcterms:W3CDTF">2018-03-16T17:37:12Z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2018-01-30T00:00:00Z</vt:filetime>
  </property>
  <property fmtid="{D5CDD505-2E9C-101B-9397-08002B2CF9AE}" pid="3" name="Creator">
    <vt:lpwstr>Adobe InDesign CC 2017 (Windows)</vt:lpwstr>
  </property>
  <property fmtid="{D5CDD505-2E9C-101B-9397-08002B2CF9AE}" pid="4" name="LastSaved">
    <vt:filetime>2018-02-15T00:00:00Z</vt:filetime>
  </property>
</Properties>
</file>